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0" r:id="rId4"/>
    <p:sldId id="261" r:id="rId5"/>
    <p:sldId id="262" r:id="rId6"/>
    <p:sldId id="263" r:id="rId7"/>
    <p:sldId id="264" r:id="rId8"/>
    <p:sldId id="265" r:id="rId9"/>
    <p:sldId id="266" r:id="rId10"/>
    <p:sldId id="267" r:id="rId11"/>
    <p:sldId id="268"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46" d="100"/>
          <a:sy n="46" d="100"/>
        </p:scale>
        <p:origin x="780"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4/1/2024</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onlinehelp.tableau.com/current/pro/desktop/en-us/environment_startpage.htm?_gl=1*yfpoe5*_ga*MjE3Nzc2NjQ3LjE3MDk2MjI0OTE.*_ga_8YLN0SNXVS*MTcxMTk3Nzg1Mi4zLjAuMTcxMTk3Nzg1Mi4wLjAuMA.."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algn="ctr"/>
            <a:r>
              <a:rPr lang="en-US" b="1" dirty="0" smtClean="0">
                <a:solidFill>
                  <a:srgbClr val="C00000"/>
                </a:solidFill>
                <a:latin typeface="Arial Black" panose="020B0A04020102020204" pitchFamily="34" charset="0"/>
              </a:rPr>
              <a:t>SPOTIFY DATA ANALYSIS</a:t>
            </a:r>
            <a:r>
              <a:rPr lang="en-US" b="1" dirty="0" smtClean="0"/>
              <a:t/>
            </a:r>
            <a:br>
              <a:rPr lang="en-US" b="1" dirty="0" smtClean="0"/>
            </a:br>
            <a:r>
              <a:rPr lang="en-US" dirty="0" smtClean="0"/>
              <a:t/>
            </a:r>
            <a:br>
              <a:rPr lang="en-US" dirty="0" smtClean="0"/>
            </a:br>
            <a:r>
              <a:rPr lang="en-US" dirty="0" smtClean="0"/>
              <a:t> </a:t>
            </a:r>
            <a:r>
              <a:rPr lang="en-US" sz="4400" dirty="0" smtClean="0">
                <a:solidFill>
                  <a:srgbClr val="C00000"/>
                </a:solidFill>
                <a:latin typeface="Algerian" panose="04020705040A02060702" pitchFamily="82" charset="0"/>
              </a:rPr>
              <a:t>IN BREIF STATEMENT</a:t>
            </a:r>
            <a:endParaRPr lang="en-US" sz="4400" dirty="0">
              <a:solidFill>
                <a:srgbClr val="C00000"/>
              </a:solidFill>
              <a:latin typeface="Algerian" panose="04020705040A02060702" pitchFamily="82" charset="0"/>
            </a:endParaRP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876649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7364" y="166255"/>
            <a:ext cx="11201400" cy="6691745"/>
          </a:xfrm>
        </p:spPr>
        <p:txBody>
          <a:bodyPr>
            <a:normAutofit/>
          </a:bodyPr>
          <a:lstStyle/>
          <a:p>
            <a:r>
              <a:rPr lang="en-US" sz="2400" dirty="0" smtClean="0"/>
              <a:t>In this I analyzed the most popular and played songs. To list out from top to least.</a:t>
            </a:r>
            <a:r>
              <a:rPr lang="en-US" sz="2400" dirty="0"/>
              <a:t/>
            </a:r>
            <a:br>
              <a:rPr lang="en-US" sz="2400" dirty="0"/>
            </a:br>
            <a:r>
              <a:rPr lang="en-US" sz="2400" dirty="0"/>
              <a:t>Create a new sheet. Add </a:t>
            </a:r>
            <a:r>
              <a:rPr lang="en-US" sz="2400" b="1" dirty="0"/>
              <a:t>SUM(Streams)</a:t>
            </a:r>
            <a:r>
              <a:rPr lang="en-US" sz="2400" dirty="0"/>
              <a:t> to Columns and </a:t>
            </a:r>
            <a:r>
              <a:rPr lang="en-US" sz="2400" b="1" dirty="0"/>
              <a:t>Track URL</a:t>
            </a:r>
            <a:r>
              <a:rPr lang="en-US" sz="2400" dirty="0"/>
              <a:t> to Rows.</a:t>
            </a:r>
            <a:br>
              <a:rPr lang="en-US" sz="2400" dirty="0"/>
            </a:br>
            <a:r>
              <a:rPr lang="en-US" sz="2400" dirty="0"/>
              <a:t>Sort greatest to least.</a:t>
            </a:r>
            <a:br>
              <a:rPr lang="en-US" sz="2400" dirty="0"/>
            </a:br>
            <a:r>
              <a:rPr lang="en-US" sz="2400" dirty="0"/>
              <a:t>Add </a:t>
            </a:r>
            <a:r>
              <a:rPr lang="en-US" sz="2400" b="1" dirty="0"/>
              <a:t>Track Name</a:t>
            </a:r>
            <a:r>
              <a:rPr lang="en-US" sz="2400" dirty="0"/>
              <a:t> next to </a:t>
            </a:r>
            <a:r>
              <a:rPr lang="en-US" sz="2400" b="1" dirty="0"/>
              <a:t>Track URL</a:t>
            </a:r>
            <a:r>
              <a:rPr lang="en-US" sz="2400" dirty="0"/>
              <a:t> on Rows.</a:t>
            </a:r>
            <a:br>
              <a:rPr lang="en-US" sz="2400" dirty="0"/>
            </a:br>
            <a:r>
              <a:rPr lang="en-US" sz="2400" dirty="0"/>
              <a:t>Hide </a:t>
            </a:r>
            <a:r>
              <a:rPr lang="en-US" sz="2400" b="1" dirty="0"/>
              <a:t>Track URL</a:t>
            </a:r>
            <a:r>
              <a:rPr lang="en-US" sz="2400" dirty="0"/>
              <a:t> header by right clicking on the pill in Rows and deselecting “Show Header.” It looks like Ed </a:t>
            </a:r>
            <a:r>
              <a:rPr lang="en-US" sz="2400" dirty="0" err="1"/>
              <a:t>Sheeran’s</a:t>
            </a:r>
            <a:r>
              <a:rPr lang="en-US" sz="2400" dirty="0"/>
              <a:t> “Shape of You” has over 4 billion streams!</a:t>
            </a:r>
            <a:br>
              <a:rPr lang="en-US" sz="2400" dirty="0"/>
            </a:br>
            <a:r>
              <a:rPr lang="en-US" sz="2400" dirty="0"/>
              <a:t/>
            </a:r>
            <a:br>
              <a:rPr lang="en-US" sz="2400" dirty="0"/>
            </a:br>
            <a:endParaRPr lang="en-US" sz="2400" dirty="0"/>
          </a:p>
        </p:txBody>
      </p:sp>
      <p:pic>
        <p:nvPicPr>
          <p:cNvPr id="3" name="Picture 2"/>
          <p:cNvPicPr>
            <a:picLocks noChangeAspect="1"/>
          </p:cNvPicPr>
          <p:nvPr/>
        </p:nvPicPr>
        <p:blipFill>
          <a:blip r:embed="rId2"/>
          <a:stretch>
            <a:fillRect/>
          </a:stretch>
        </p:blipFill>
        <p:spPr>
          <a:xfrm>
            <a:off x="727363" y="3491345"/>
            <a:ext cx="10952019" cy="3096492"/>
          </a:xfrm>
          <a:prstGeom prst="rect">
            <a:avLst/>
          </a:prstGeom>
        </p:spPr>
      </p:pic>
    </p:spTree>
    <p:extLst>
      <p:ext uri="{BB962C8B-B14F-4D97-AF65-F5344CB8AC3E}">
        <p14:creationId xmlns:p14="http://schemas.microsoft.com/office/powerpoint/2010/main" val="195577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455" y="270164"/>
            <a:ext cx="11118271" cy="6587836"/>
          </a:xfrm>
        </p:spPr>
        <p:txBody>
          <a:bodyPr/>
          <a:lstStyle/>
          <a:p>
            <a:r>
              <a:rPr lang="en-US" b="1" dirty="0"/>
              <a:t>Streaming over </a:t>
            </a:r>
            <a:r>
              <a:rPr lang="en-US" b="1" dirty="0" smtClean="0"/>
              <a:t>time</a:t>
            </a:r>
            <a:br>
              <a:rPr lang="en-US" b="1" dirty="0" smtClean="0"/>
            </a:br>
            <a:r>
              <a:rPr lang="en-US" dirty="0"/>
              <a:t/>
            </a:r>
            <a:br>
              <a:rPr lang="en-US" dirty="0"/>
            </a:br>
            <a:r>
              <a:rPr lang="en-US" sz="2400" dirty="0" smtClean="0"/>
              <a:t> Song Streams </a:t>
            </a:r>
            <a:r>
              <a:rPr lang="en-US" sz="2400" dirty="0"/>
              <a:t>over time. We’ll use this later in our dashboard to get a comprehensive view of streams for each song and artist.</a:t>
            </a:r>
            <a:br>
              <a:rPr lang="en-US" sz="2400" dirty="0"/>
            </a:br>
            <a:r>
              <a:rPr lang="en-US" sz="2400" dirty="0"/>
              <a:t>Add Continuous </a:t>
            </a:r>
            <a:r>
              <a:rPr lang="en-US" sz="2400" b="1" dirty="0"/>
              <a:t>WEEK(Date)</a:t>
            </a:r>
            <a:r>
              <a:rPr lang="en-US" sz="2400" dirty="0"/>
              <a:t> to Columns and </a:t>
            </a:r>
            <a:r>
              <a:rPr lang="en-US" sz="2400" b="1" dirty="0"/>
              <a:t>SUM(Streams)</a:t>
            </a:r>
            <a:r>
              <a:rPr lang="en-US" sz="2400" dirty="0"/>
              <a:t> to Rows.</a:t>
            </a:r>
            <a:br>
              <a:rPr lang="en-US" sz="2400" dirty="0"/>
            </a:br>
            <a:r>
              <a:rPr lang="en-US" sz="2400" dirty="0" smtClean="0"/>
              <a:t>In this I filtered the global from the list.</a:t>
            </a:r>
            <a:br>
              <a:rPr lang="en-US" sz="2400" dirty="0" smtClean="0"/>
            </a:br>
            <a:r>
              <a:rPr lang="en-US" sz="2400" dirty="0"/>
              <a:t/>
            </a:r>
            <a:br>
              <a:rPr lang="en-US" sz="2400" dirty="0"/>
            </a:br>
            <a:endParaRPr lang="en-US" sz="2400" dirty="0"/>
          </a:p>
        </p:txBody>
      </p:sp>
      <p:pic>
        <p:nvPicPr>
          <p:cNvPr id="3" name="Picture 2"/>
          <p:cNvPicPr>
            <a:picLocks noChangeAspect="1"/>
          </p:cNvPicPr>
          <p:nvPr/>
        </p:nvPicPr>
        <p:blipFill>
          <a:blip r:embed="rId2"/>
          <a:stretch>
            <a:fillRect/>
          </a:stretch>
        </p:blipFill>
        <p:spPr>
          <a:xfrm>
            <a:off x="436418" y="2930235"/>
            <a:ext cx="11450782" cy="3761509"/>
          </a:xfrm>
          <a:prstGeom prst="rect">
            <a:avLst/>
          </a:prstGeom>
        </p:spPr>
      </p:pic>
    </p:spTree>
    <p:extLst>
      <p:ext uri="{BB962C8B-B14F-4D97-AF65-F5344CB8AC3E}">
        <p14:creationId xmlns:p14="http://schemas.microsoft.com/office/powerpoint/2010/main" val="421609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327" y="166255"/>
            <a:ext cx="11284527" cy="6691745"/>
          </a:xfrm>
        </p:spPr>
        <p:txBody>
          <a:bodyPr>
            <a:normAutofit/>
          </a:bodyPr>
          <a:lstStyle/>
          <a:p>
            <a:r>
              <a:rPr lang="en-US" sz="3200" b="1" dirty="0"/>
              <a:t>Putting it all </a:t>
            </a:r>
            <a:r>
              <a:rPr lang="en-US" sz="3200" b="1" dirty="0" smtClean="0"/>
              <a:t>together into Dashboard</a:t>
            </a:r>
            <a:r>
              <a:rPr lang="en-US" sz="3200" b="1" dirty="0"/>
              <a:t/>
            </a:r>
            <a:br>
              <a:rPr lang="en-US" sz="3200" b="1" dirty="0"/>
            </a:br>
            <a:r>
              <a:rPr lang="en-US" sz="2000" dirty="0"/>
              <a:t>Now </a:t>
            </a:r>
            <a:r>
              <a:rPr lang="en-US" sz="2000" dirty="0" smtClean="0"/>
              <a:t>we can  </a:t>
            </a:r>
            <a:r>
              <a:rPr lang="en-US" sz="2000" dirty="0"/>
              <a:t>how this data all relates by putting it into a </a:t>
            </a:r>
            <a:r>
              <a:rPr lang="en-US" sz="2000" dirty="0" smtClean="0"/>
              <a:t>dashboard by </a:t>
            </a:r>
            <a:r>
              <a:rPr lang="en-US" sz="2000" dirty="0"/>
              <a:t/>
            </a:r>
            <a:br>
              <a:rPr lang="en-US" sz="2000" dirty="0"/>
            </a:br>
            <a:r>
              <a:rPr lang="en-US" sz="2000" dirty="0" smtClean="0"/>
              <a:t>Creating  </a:t>
            </a:r>
            <a:r>
              <a:rPr lang="en-US" sz="2000" dirty="0"/>
              <a:t>a new dashboard.</a:t>
            </a:r>
            <a:br>
              <a:rPr lang="en-US" sz="2000" dirty="0"/>
            </a:br>
            <a:r>
              <a:rPr lang="en-US" sz="2000" dirty="0"/>
              <a:t>Drag the sheets we created for our “Most popular artists,” “Most popular tracks,” and “Streams over time” along with our map onto the dashboard.</a:t>
            </a:r>
            <a:br>
              <a:rPr lang="en-US" sz="2000" dirty="0"/>
            </a:br>
            <a:r>
              <a:rPr lang="en-US" sz="2000" dirty="0"/>
              <a:t>Select </a:t>
            </a:r>
            <a:r>
              <a:rPr lang="en-US" sz="2000" b="1" dirty="0"/>
              <a:t>Use as Filter</a:t>
            </a:r>
            <a:r>
              <a:rPr lang="en-US" sz="2000" dirty="0"/>
              <a:t> on our map as well as our bar </a:t>
            </a:r>
            <a:r>
              <a:rPr lang="en-US" sz="2000" dirty="0" smtClean="0"/>
              <a:t>charts. By using the total count of artist names and created </a:t>
            </a:r>
            <a:r>
              <a:rPr lang="en-US" sz="2000" b="1" dirty="0" smtClean="0"/>
              <a:t>KPI</a:t>
            </a:r>
            <a:r>
              <a:rPr lang="en-US" sz="2000" dirty="0"/>
              <a:t/>
            </a:r>
            <a:br>
              <a:rPr lang="en-US" sz="2000" dirty="0"/>
            </a:br>
            <a:r>
              <a:rPr lang="en-US" sz="2000" dirty="0"/>
              <a:t>Finally, </a:t>
            </a:r>
            <a:r>
              <a:rPr lang="en-US" sz="2000" dirty="0" smtClean="0"/>
              <a:t>I </a:t>
            </a:r>
            <a:r>
              <a:rPr lang="en-US" sz="2000" dirty="0"/>
              <a:t>customize the map to be Spotify colors. Select Format→ Dashboard to format colors, grid lines, and more.</a:t>
            </a:r>
            <a:br>
              <a:rPr lang="en-US" sz="2000" dirty="0"/>
            </a:br>
            <a:endParaRPr lang="en-US" sz="2000" dirty="0"/>
          </a:p>
        </p:txBody>
      </p:sp>
      <p:pic>
        <p:nvPicPr>
          <p:cNvPr id="3" name="Picture 2"/>
          <p:cNvPicPr>
            <a:picLocks noChangeAspect="1"/>
          </p:cNvPicPr>
          <p:nvPr/>
        </p:nvPicPr>
        <p:blipFill>
          <a:blip r:embed="rId2"/>
          <a:stretch>
            <a:fillRect/>
          </a:stretch>
        </p:blipFill>
        <p:spPr>
          <a:xfrm>
            <a:off x="353291" y="3283528"/>
            <a:ext cx="11471563" cy="3574472"/>
          </a:xfrm>
          <a:prstGeom prst="rect">
            <a:avLst/>
          </a:prstGeom>
        </p:spPr>
      </p:pic>
    </p:spTree>
    <p:extLst>
      <p:ext uri="{BB962C8B-B14F-4D97-AF65-F5344CB8AC3E}">
        <p14:creationId xmlns:p14="http://schemas.microsoft.com/office/powerpoint/2010/main" val="2041991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smtClean="0"/>
              <a:t>Connecting to Spotify Data</a:t>
            </a:r>
            <a:endParaRPr lang="en-US" sz="4800" b="1" dirty="0"/>
          </a:p>
        </p:txBody>
      </p:sp>
      <p:sp>
        <p:nvSpPr>
          <p:cNvPr id="3" name="Content Placeholder 2"/>
          <p:cNvSpPr>
            <a:spLocks noGrp="1"/>
          </p:cNvSpPr>
          <p:nvPr>
            <p:ph idx="1"/>
          </p:nvPr>
        </p:nvSpPr>
        <p:spPr/>
        <p:txBody>
          <a:bodyPr>
            <a:normAutofit/>
          </a:bodyPr>
          <a:lstStyle/>
          <a:p>
            <a:r>
              <a:rPr lang="en-US" sz="2400" dirty="0" smtClean="0"/>
              <a:t>I downloaded the Spotify dataset from Zen capstone which was in csv file, then I converted to Excel work book.</a:t>
            </a:r>
          </a:p>
          <a:p>
            <a:endParaRPr lang="en-US" sz="2400" dirty="0"/>
          </a:p>
          <a:p>
            <a:r>
              <a:rPr lang="en-US" sz="3200" b="1" dirty="0" smtClean="0"/>
              <a:t>Data Cleaning</a:t>
            </a:r>
          </a:p>
          <a:p>
            <a:r>
              <a:rPr lang="en-US" sz="2800" dirty="0" smtClean="0"/>
              <a:t>I cleaned the given data, removed null values, unwanted columns and rows.</a:t>
            </a:r>
            <a:endParaRPr lang="en-US" sz="2800" dirty="0"/>
          </a:p>
        </p:txBody>
      </p:sp>
    </p:spTree>
    <p:extLst>
      <p:ext uri="{BB962C8B-B14F-4D97-AF65-F5344CB8AC3E}">
        <p14:creationId xmlns:p14="http://schemas.microsoft.com/office/powerpoint/2010/main" val="2972553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3833" y="208472"/>
            <a:ext cx="10416494" cy="6649527"/>
          </a:xfrm>
        </p:spPr>
        <p:txBody>
          <a:bodyPr>
            <a:normAutofit/>
          </a:bodyPr>
          <a:lstStyle/>
          <a:p>
            <a:r>
              <a:rPr lang="en-US" sz="2800" b="1" dirty="0" smtClean="0"/>
              <a:t>Bring it into Tableau</a:t>
            </a:r>
            <a:br>
              <a:rPr lang="en-US" sz="2800" b="1" dirty="0" smtClean="0"/>
            </a:br>
            <a:r>
              <a:rPr lang="en-US" sz="2800" b="1" dirty="0"/>
              <a:t/>
            </a:r>
            <a:br>
              <a:rPr lang="en-US" sz="2800" b="1" dirty="0"/>
            </a:br>
            <a:r>
              <a:rPr lang="en-US" sz="2400" b="1" dirty="0" smtClean="0"/>
              <a:t>1. </a:t>
            </a:r>
            <a:r>
              <a:rPr lang="en-US" sz="2400" dirty="0" smtClean="0"/>
              <a:t>Open </a:t>
            </a:r>
            <a:r>
              <a:rPr lang="en-US" sz="2400" dirty="0"/>
              <a:t>Tableau. In the </a:t>
            </a:r>
            <a:r>
              <a:rPr lang="en-US" sz="2400" dirty="0">
                <a:hlinkClick r:id="rId2"/>
              </a:rPr>
              <a:t>Connect pane</a:t>
            </a:r>
            <a:r>
              <a:rPr lang="en-US" sz="2400" dirty="0"/>
              <a:t>, select “</a:t>
            </a:r>
            <a:r>
              <a:rPr lang="en-US" sz="2400" b="1" dirty="0"/>
              <a:t>Text file</a:t>
            </a:r>
            <a:r>
              <a:rPr lang="en-US" sz="2400" dirty="0"/>
              <a:t>” and open the Spotify </a:t>
            </a:r>
            <a:r>
              <a:rPr lang="en-US" sz="2400" dirty="0" smtClean="0"/>
              <a:t>excel workbook </a:t>
            </a:r>
            <a:r>
              <a:rPr lang="en-US" sz="2400" dirty="0" err="1" smtClean="0"/>
              <a:t>i</a:t>
            </a:r>
            <a:r>
              <a:rPr lang="en-US" sz="2400" dirty="0" smtClean="0"/>
              <a:t> </a:t>
            </a:r>
            <a:r>
              <a:rPr lang="en-US" sz="2400" dirty="0"/>
              <a:t>just downloaded</a:t>
            </a:r>
            <a:r>
              <a:rPr lang="en-US" sz="2400" dirty="0" smtClean="0"/>
              <a:t>.</a:t>
            </a:r>
            <a:br>
              <a:rPr lang="en-US" sz="2400" dirty="0" smtClean="0"/>
            </a:br>
            <a:r>
              <a:rPr lang="en-US" sz="2400" dirty="0"/>
              <a:t/>
            </a:r>
            <a:br>
              <a:rPr lang="en-US" sz="2400" dirty="0"/>
            </a:br>
            <a:r>
              <a:rPr lang="en-US" sz="2400" dirty="0" smtClean="0"/>
              <a:t>2.</a:t>
            </a:r>
            <a:r>
              <a:rPr lang="en-US" sz="2400" dirty="0"/>
              <a:t> Drag the </a:t>
            </a:r>
            <a:r>
              <a:rPr lang="en-US" sz="2400" dirty="0" smtClean="0"/>
              <a:t>Spotify Dataset </a:t>
            </a:r>
            <a:r>
              <a:rPr lang="en-US" sz="2400" dirty="0"/>
              <a:t>onto the Canvas</a:t>
            </a:r>
            <a:r>
              <a:rPr lang="en-US" sz="2800" dirty="0" smtClean="0"/>
              <a:t>.</a:t>
            </a:r>
            <a:br>
              <a:rPr lang="en-US" sz="2800" dirty="0" smtClean="0"/>
            </a:br>
            <a:r>
              <a:rPr lang="en-US" sz="2800" dirty="0"/>
              <a:t/>
            </a:r>
            <a:br>
              <a:rPr lang="en-US" sz="2800" dirty="0"/>
            </a:br>
            <a:r>
              <a:rPr lang="en-US" sz="2800" dirty="0"/>
              <a:t/>
            </a:r>
            <a:br>
              <a:rPr lang="en-US" sz="2800" dirty="0"/>
            </a:br>
            <a:endParaRPr lang="en-US" sz="2800" b="1"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0491" y="2931908"/>
            <a:ext cx="10723418" cy="3739055"/>
          </a:xfrm>
          <a:prstGeom prst="rect">
            <a:avLst/>
          </a:prstGeom>
        </p:spPr>
      </p:pic>
    </p:spTree>
    <p:extLst>
      <p:ext uri="{BB962C8B-B14F-4D97-AF65-F5344CB8AC3E}">
        <p14:creationId xmlns:p14="http://schemas.microsoft.com/office/powerpoint/2010/main" val="25558463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9091" y="187692"/>
            <a:ext cx="11152909" cy="6857344"/>
          </a:xfrm>
        </p:spPr>
        <p:txBody>
          <a:bodyPr/>
          <a:lstStyle/>
          <a:p>
            <a:r>
              <a:rPr lang="en-US" b="1" dirty="0"/>
              <a:t>Most popular </a:t>
            </a:r>
            <a:r>
              <a:rPr lang="en-US" b="1" dirty="0"/>
              <a:t>A</a:t>
            </a:r>
            <a:r>
              <a:rPr lang="en-US" b="1" dirty="0" smtClean="0"/>
              <a:t>rtists</a:t>
            </a:r>
            <a:br>
              <a:rPr lang="en-US" b="1" dirty="0" smtClean="0"/>
            </a:br>
            <a:r>
              <a:rPr lang="en-US" b="1" dirty="0"/>
              <a:t/>
            </a:r>
            <a:br>
              <a:rPr lang="en-US" b="1" dirty="0"/>
            </a:br>
            <a:r>
              <a:rPr lang="en-US" sz="2400" dirty="0" smtClean="0"/>
              <a:t>By </a:t>
            </a:r>
            <a:r>
              <a:rPr lang="en-US" sz="2400" dirty="0"/>
              <a:t>analyzing the most popular tracks in Spotify’s Top 200 list. </a:t>
            </a:r>
            <a:r>
              <a:rPr lang="en-US" sz="2400" dirty="0" smtClean="0"/>
              <a:t>By </a:t>
            </a:r>
            <a:r>
              <a:rPr lang="en-US" sz="2400" dirty="0"/>
              <a:t>using the </a:t>
            </a:r>
            <a:r>
              <a:rPr lang="en-US" sz="2400" b="1" dirty="0" smtClean="0"/>
              <a:t>Top Artist </a:t>
            </a:r>
            <a:r>
              <a:rPr lang="en-US" sz="2400" dirty="0" smtClean="0"/>
              <a:t>field </a:t>
            </a:r>
            <a:r>
              <a:rPr lang="en-US" sz="2400" dirty="0"/>
              <a:t>as a unique identifier when we’re doing distinct </a:t>
            </a:r>
            <a:r>
              <a:rPr lang="en-US" sz="2400" dirty="0" smtClean="0"/>
              <a:t>count of </a:t>
            </a:r>
            <a:r>
              <a:rPr lang="en-US" sz="2400" dirty="0"/>
              <a:t>tracks since some songs may be named the same thing</a:t>
            </a:r>
            <a:r>
              <a:rPr lang="en-US" dirty="0"/>
              <a:t>.</a:t>
            </a:r>
            <a:endParaRPr lang="en-US" b="1" dirty="0"/>
          </a:p>
        </p:txBody>
      </p:sp>
      <p:pic>
        <p:nvPicPr>
          <p:cNvPr id="3" name="Picture 2"/>
          <p:cNvPicPr>
            <a:picLocks noChangeAspect="1"/>
          </p:cNvPicPr>
          <p:nvPr/>
        </p:nvPicPr>
        <p:blipFill>
          <a:blip r:embed="rId2"/>
          <a:stretch>
            <a:fillRect/>
          </a:stretch>
        </p:blipFill>
        <p:spPr>
          <a:xfrm>
            <a:off x="1039092" y="2826327"/>
            <a:ext cx="10640290" cy="3782291"/>
          </a:xfrm>
          <a:prstGeom prst="rect">
            <a:avLst/>
          </a:prstGeom>
        </p:spPr>
      </p:pic>
    </p:spTree>
    <p:extLst>
      <p:ext uri="{BB962C8B-B14F-4D97-AF65-F5344CB8AC3E}">
        <p14:creationId xmlns:p14="http://schemas.microsoft.com/office/powerpoint/2010/main" val="211144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7364" y="332509"/>
            <a:ext cx="11464636" cy="6380018"/>
          </a:xfrm>
        </p:spPr>
        <p:txBody>
          <a:bodyPr/>
          <a:lstStyle/>
          <a:p>
            <a:r>
              <a:rPr lang="en-US" b="1" dirty="0" smtClean="0"/>
              <a:t>Max Song Streaming all over Country</a:t>
            </a:r>
            <a:br>
              <a:rPr lang="en-US" b="1" dirty="0" smtClean="0"/>
            </a:br>
            <a:endParaRPr lang="en-US" b="1" dirty="0"/>
          </a:p>
        </p:txBody>
      </p:sp>
      <p:sp>
        <p:nvSpPr>
          <p:cNvPr id="3" name="Rectangle 2"/>
          <p:cNvSpPr/>
          <p:nvPr/>
        </p:nvSpPr>
        <p:spPr>
          <a:xfrm>
            <a:off x="581891" y="1267692"/>
            <a:ext cx="11326091" cy="1569660"/>
          </a:xfrm>
          <a:prstGeom prst="rect">
            <a:avLst/>
          </a:prstGeom>
        </p:spPr>
        <p:txBody>
          <a:bodyPr wrap="square">
            <a:spAutoFit/>
          </a:bodyPr>
          <a:lstStyle/>
          <a:p>
            <a:r>
              <a:rPr lang="en-US" sz="2400" dirty="0"/>
              <a:t>By analyzing the most popular tracks in Spotify’s Top 200 list. By using the </a:t>
            </a:r>
            <a:r>
              <a:rPr lang="en-US" sz="2400" b="1" dirty="0"/>
              <a:t> </a:t>
            </a:r>
            <a:r>
              <a:rPr lang="en-US" sz="2400" b="1" dirty="0" smtClean="0"/>
              <a:t>Streaming  </a:t>
            </a:r>
            <a:r>
              <a:rPr lang="en-US" sz="2400" dirty="0"/>
              <a:t>field </a:t>
            </a:r>
            <a:r>
              <a:rPr lang="en-US" sz="2400" dirty="0" smtClean="0"/>
              <a:t>in Country as </a:t>
            </a:r>
            <a:r>
              <a:rPr lang="en-US" sz="2400" dirty="0"/>
              <a:t>a unique identifier </a:t>
            </a:r>
            <a:r>
              <a:rPr lang="en-US" sz="2400" dirty="0" smtClean="0"/>
              <a:t>in </a:t>
            </a:r>
            <a:r>
              <a:rPr lang="en-US" sz="2400" dirty="0"/>
              <a:t>distinct count of </a:t>
            </a:r>
            <a:r>
              <a:rPr lang="en-US" sz="2400" dirty="0" smtClean="0"/>
              <a:t>streaming level all over the country, since </a:t>
            </a:r>
            <a:r>
              <a:rPr lang="en-US" sz="2400" dirty="0"/>
              <a:t>some songs may be named the same thing.</a:t>
            </a:r>
          </a:p>
        </p:txBody>
      </p:sp>
      <p:pic>
        <p:nvPicPr>
          <p:cNvPr id="4" name="Picture 3"/>
          <p:cNvPicPr>
            <a:picLocks noChangeAspect="1"/>
          </p:cNvPicPr>
          <p:nvPr/>
        </p:nvPicPr>
        <p:blipFill>
          <a:blip r:embed="rId2"/>
          <a:stretch>
            <a:fillRect/>
          </a:stretch>
        </p:blipFill>
        <p:spPr>
          <a:xfrm>
            <a:off x="581891" y="2837352"/>
            <a:ext cx="11326091" cy="3708921"/>
          </a:xfrm>
          <a:prstGeom prst="rect">
            <a:avLst/>
          </a:prstGeom>
        </p:spPr>
      </p:pic>
    </p:spTree>
    <p:extLst>
      <p:ext uri="{BB962C8B-B14F-4D97-AF65-F5344CB8AC3E}">
        <p14:creationId xmlns:p14="http://schemas.microsoft.com/office/powerpoint/2010/main" val="17401274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9760" y="187692"/>
            <a:ext cx="11012240" cy="6670308"/>
          </a:xfrm>
        </p:spPr>
        <p:txBody>
          <a:bodyPr/>
          <a:lstStyle/>
          <a:p>
            <a:r>
              <a:rPr lang="en-US" b="1" dirty="0" smtClean="0"/>
              <a:t>Max Country by Count</a:t>
            </a:r>
            <a:br>
              <a:rPr lang="en-US" b="1" dirty="0" smtClean="0"/>
            </a:br>
            <a:r>
              <a:rPr lang="en-US" b="1" dirty="0" smtClean="0"/>
              <a:t/>
            </a:r>
            <a:br>
              <a:rPr lang="en-US" b="1" dirty="0" smtClean="0"/>
            </a:br>
            <a:r>
              <a:rPr lang="en-US" dirty="0" smtClean="0"/>
              <a:t>  </a:t>
            </a:r>
            <a:r>
              <a:rPr lang="en-US" sz="2400" dirty="0" smtClean="0"/>
              <a:t>In this  I analyzed the most ever popular  songs played maximum level in all over the country.</a:t>
            </a:r>
            <a:br>
              <a:rPr lang="en-US" sz="2400" dirty="0" smtClean="0"/>
            </a:br>
            <a:endParaRPr lang="en-US" sz="2400" dirty="0"/>
          </a:p>
        </p:txBody>
      </p:sp>
      <p:pic>
        <p:nvPicPr>
          <p:cNvPr id="3" name="Picture 2"/>
          <p:cNvPicPr>
            <a:picLocks noChangeAspect="1"/>
          </p:cNvPicPr>
          <p:nvPr/>
        </p:nvPicPr>
        <p:blipFill>
          <a:blip r:embed="rId2"/>
          <a:stretch>
            <a:fillRect/>
          </a:stretch>
        </p:blipFill>
        <p:spPr>
          <a:xfrm>
            <a:off x="748144" y="2369127"/>
            <a:ext cx="10827329" cy="4239492"/>
          </a:xfrm>
          <a:prstGeom prst="rect">
            <a:avLst/>
          </a:prstGeom>
        </p:spPr>
      </p:pic>
    </p:spTree>
    <p:extLst>
      <p:ext uri="{BB962C8B-B14F-4D97-AF65-F5344CB8AC3E}">
        <p14:creationId xmlns:p14="http://schemas.microsoft.com/office/powerpoint/2010/main" val="1003284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236" y="311727"/>
            <a:ext cx="11263746" cy="6546273"/>
          </a:xfrm>
        </p:spPr>
        <p:txBody>
          <a:bodyPr>
            <a:normAutofit/>
          </a:bodyPr>
          <a:lstStyle/>
          <a:p>
            <a:r>
              <a:rPr lang="en-US" sz="2800" b="1" dirty="0" smtClean="0"/>
              <a:t>Tracking the most Played songs by Month</a:t>
            </a:r>
            <a:br>
              <a:rPr lang="en-US" sz="2800" b="1" dirty="0" smtClean="0"/>
            </a:br>
            <a:r>
              <a:rPr lang="en-US" sz="2800" b="1" dirty="0"/>
              <a:t/>
            </a:r>
            <a:br>
              <a:rPr lang="en-US" sz="2800" b="1" dirty="0"/>
            </a:br>
            <a:r>
              <a:rPr lang="en-US" sz="2400" dirty="0" smtClean="0"/>
              <a:t>In this by analyzing the total track name by month in date , Sum of Streaming, I used bubble filter to show this visualize.</a:t>
            </a:r>
            <a:endParaRPr lang="en-US" sz="2400" dirty="0"/>
          </a:p>
        </p:txBody>
      </p:sp>
      <p:pic>
        <p:nvPicPr>
          <p:cNvPr id="3" name="Picture 2"/>
          <p:cNvPicPr>
            <a:picLocks noChangeAspect="1"/>
          </p:cNvPicPr>
          <p:nvPr/>
        </p:nvPicPr>
        <p:blipFill>
          <a:blip r:embed="rId2"/>
          <a:stretch>
            <a:fillRect/>
          </a:stretch>
        </p:blipFill>
        <p:spPr>
          <a:xfrm>
            <a:off x="477982" y="2078182"/>
            <a:ext cx="11430000" cy="4447309"/>
          </a:xfrm>
          <a:prstGeom prst="rect">
            <a:avLst/>
          </a:prstGeom>
        </p:spPr>
      </p:pic>
    </p:spTree>
    <p:extLst>
      <p:ext uri="{BB962C8B-B14F-4D97-AF65-F5344CB8AC3E}">
        <p14:creationId xmlns:p14="http://schemas.microsoft.com/office/powerpoint/2010/main" val="3191374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927" y="374073"/>
            <a:ext cx="11118273" cy="6483927"/>
          </a:xfrm>
        </p:spPr>
        <p:txBody>
          <a:bodyPr>
            <a:normAutofit/>
          </a:bodyPr>
          <a:lstStyle/>
          <a:p>
            <a:r>
              <a:rPr lang="en-US" sz="3200" b="1" dirty="0"/>
              <a:t>Most popular tracks and </a:t>
            </a:r>
            <a:r>
              <a:rPr lang="en-US" sz="3200" b="1" dirty="0" smtClean="0"/>
              <a:t>artists</a:t>
            </a:r>
            <a:br>
              <a:rPr lang="en-US" sz="3200" b="1" dirty="0" smtClean="0"/>
            </a:br>
            <a:r>
              <a:rPr lang="en-US" sz="3200" b="1" dirty="0"/>
              <a:t/>
            </a:r>
            <a:br>
              <a:rPr lang="en-US" sz="3200" b="1" dirty="0"/>
            </a:br>
            <a:r>
              <a:rPr lang="en-US" sz="2400" dirty="0" smtClean="0"/>
              <a:t> </a:t>
            </a:r>
            <a:r>
              <a:rPr lang="en-US" sz="2000" dirty="0" smtClean="0"/>
              <a:t>In this by </a:t>
            </a:r>
            <a:r>
              <a:rPr lang="en-US" sz="2000" dirty="0"/>
              <a:t>analyzing the most popular tracks in Spotify’s Top 200 </a:t>
            </a:r>
            <a:r>
              <a:rPr lang="en-US" sz="2000" dirty="0" smtClean="0"/>
              <a:t>list. By </a:t>
            </a:r>
            <a:r>
              <a:rPr lang="en-US" sz="2000" dirty="0"/>
              <a:t>using the </a:t>
            </a:r>
            <a:r>
              <a:rPr lang="en-US" sz="2000" b="1" dirty="0"/>
              <a:t>Track URL</a:t>
            </a:r>
            <a:r>
              <a:rPr lang="en-US" sz="2000" dirty="0"/>
              <a:t> field as a unique identifier when we’re doing distinct counts of tracks since some songs may be named the same thing</a:t>
            </a:r>
            <a:r>
              <a:rPr lang="en-US" sz="2000" dirty="0" smtClean="0"/>
              <a:t>.</a:t>
            </a:r>
            <a:r>
              <a:rPr lang="en-US" sz="2000" dirty="0"/>
              <a:t/>
            </a:r>
            <a:br>
              <a:rPr lang="en-US" sz="2000" dirty="0"/>
            </a:br>
            <a:r>
              <a:rPr lang="en-US" sz="2000" dirty="0"/>
              <a:t>Drag </a:t>
            </a:r>
            <a:r>
              <a:rPr lang="en-US" sz="2000" b="1" dirty="0"/>
              <a:t>Track URL</a:t>
            </a:r>
            <a:r>
              <a:rPr lang="en-US" sz="2000" dirty="0"/>
              <a:t> to Columns. Change the Measure to Count (Distinct). We quickly see that there are over 50,000 tracks within the data set.</a:t>
            </a:r>
            <a:br>
              <a:rPr lang="en-US" sz="2000" dirty="0"/>
            </a:br>
            <a:r>
              <a:rPr lang="en-US" sz="2000" dirty="0"/>
              <a:t>Drag the </a:t>
            </a:r>
            <a:r>
              <a:rPr lang="en-US" sz="2000" b="1" dirty="0"/>
              <a:t>Artist</a:t>
            </a:r>
            <a:r>
              <a:rPr lang="en-US" sz="2000" dirty="0"/>
              <a:t> field to Rows. Sort from greatest to least to see the artist with the most tracks in the data set. But remember, just because an artist has the most tracks in the list doesn’t mean they have the most streams. We can see this in the screenshot below.</a:t>
            </a:r>
            <a:br>
              <a:rPr lang="en-US" sz="2000" dirty="0"/>
            </a:br>
            <a:endParaRPr lang="en-US" sz="2000" dirty="0"/>
          </a:p>
        </p:txBody>
      </p:sp>
      <p:pic>
        <p:nvPicPr>
          <p:cNvPr id="3" name="Picture 2"/>
          <p:cNvPicPr>
            <a:picLocks noChangeAspect="1"/>
          </p:cNvPicPr>
          <p:nvPr/>
        </p:nvPicPr>
        <p:blipFill>
          <a:blip r:embed="rId2"/>
          <a:stretch>
            <a:fillRect/>
          </a:stretch>
        </p:blipFill>
        <p:spPr>
          <a:xfrm>
            <a:off x="768927" y="3990109"/>
            <a:ext cx="11118273" cy="2680856"/>
          </a:xfrm>
          <a:prstGeom prst="rect">
            <a:avLst/>
          </a:prstGeom>
        </p:spPr>
      </p:pic>
    </p:spTree>
    <p:extLst>
      <p:ext uri="{BB962C8B-B14F-4D97-AF65-F5344CB8AC3E}">
        <p14:creationId xmlns:p14="http://schemas.microsoft.com/office/powerpoint/2010/main" val="588933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2673" y="332509"/>
            <a:ext cx="11222181" cy="6525491"/>
          </a:xfrm>
        </p:spPr>
        <p:txBody>
          <a:bodyPr>
            <a:normAutofit/>
          </a:bodyPr>
          <a:lstStyle/>
          <a:p>
            <a:r>
              <a:rPr lang="en-US" sz="2400" dirty="0" smtClean="0"/>
              <a:t>In this slide I prepared a </a:t>
            </a:r>
            <a:r>
              <a:rPr lang="en-US" sz="2400" dirty="0"/>
              <a:t>scatterplot view instead. Now we can see that Drake consistently has a lot of tracks in the Top 200 and these tracks get a lot of stream time.</a:t>
            </a:r>
            <a:br>
              <a:rPr lang="en-US" sz="2400" dirty="0"/>
            </a:br>
            <a:endParaRPr lang="en-US" sz="2400" dirty="0"/>
          </a:p>
        </p:txBody>
      </p:sp>
      <p:pic>
        <p:nvPicPr>
          <p:cNvPr id="3" name="Picture 2"/>
          <p:cNvPicPr>
            <a:picLocks noChangeAspect="1"/>
          </p:cNvPicPr>
          <p:nvPr/>
        </p:nvPicPr>
        <p:blipFill>
          <a:blip r:embed="rId2"/>
          <a:stretch>
            <a:fillRect/>
          </a:stretch>
        </p:blipFill>
        <p:spPr>
          <a:xfrm>
            <a:off x="602673" y="1891144"/>
            <a:ext cx="11222181" cy="4779819"/>
          </a:xfrm>
          <a:prstGeom prst="rect">
            <a:avLst/>
          </a:prstGeom>
        </p:spPr>
      </p:pic>
    </p:spTree>
    <p:extLst>
      <p:ext uri="{BB962C8B-B14F-4D97-AF65-F5344CB8AC3E}">
        <p14:creationId xmlns:p14="http://schemas.microsoft.com/office/powerpoint/2010/main" val="74395156"/>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82</TotalTime>
  <Words>154</Words>
  <Application>Microsoft Office PowerPoint</Application>
  <PresentationFormat>Widescreen</PresentationFormat>
  <Paragraphs>17</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Algerian</vt:lpstr>
      <vt:lpstr>Arial</vt:lpstr>
      <vt:lpstr>Arial Black</vt:lpstr>
      <vt:lpstr>Century Gothic</vt:lpstr>
      <vt:lpstr>Wingdings 3</vt:lpstr>
      <vt:lpstr>Wisp</vt:lpstr>
      <vt:lpstr>SPOTIFY DATA ANALYSIS   IN BREIF STATEMENT</vt:lpstr>
      <vt:lpstr>Connecting to Spotify Data</vt:lpstr>
      <vt:lpstr>Bring it into Tableau  1. Open Tableau. In the Connect pane, select “Text file” and open the Spotify excel workbook i just downloaded.  2. Drag the Spotify Dataset onto the Canvas.   </vt:lpstr>
      <vt:lpstr>Most popular Artists  By analyzing the most popular tracks in Spotify’s Top 200 list. By using the Top Artist field as a unique identifier when we’re doing distinct count of tracks since some songs may be named the same thing.</vt:lpstr>
      <vt:lpstr>Max Song Streaming all over Country </vt:lpstr>
      <vt:lpstr>Max Country by Count    In this  I analyzed the most ever popular  songs played maximum level in all over the country. </vt:lpstr>
      <vt:lpstr>Tracking the most Played songs by Month  In this by analyzing the total track name by month in date , Sum of Streaming, I used bubble filter to show this visualize.</vt:lpstr>
      <vt:lpstr>Most popular tracks and artists   In this by analyzing the most popular tracks in Spotify’s Top 200 list. By using the Track URL field as a unique identifier when we’re doing distinct counts of tracks since some songs may be named the same thing. Drag Track URL to Columns. Change the Measure to Count (Distinct). We quickly see that there are over 50,000 tracks within the data set. Drag the Artist field to Rows. Sort from greatest to least to see the artist with the most tracks in the data set. But remember, just because an artist has the most tracks in the list doesn’t mean they have the most streams. We can see this in the screenshot below. </vt:lpstr>
      <vt:lpstr>In this slide I prepared a scatterplot view instead. Now we can see that Drake consistently has a lot of tracks in the Top 200 and these tracks get a lot of stream time. </vt:lpstr>
      <vt:lpstr>In this I analyzed the most popular and played songs. To list out from top to least. Create a new sheet. Add SUM(Streams) to Columns and Track URL to Rows. Sort greatest to least. Add Track Name next to Track URL on Rows. Hide Track URL header by right clicking on the pill in Rows and deselecting “Show Header.” It looks like Ed Sheeran’s “Shape of You” has over 4 billion streams!  </vt:lpstr>
      <vt:lpstr>Streaming over time   Song Streams over time. We’ll use this later in our dashboard to get a comprehensive view of streams for each song and artist. Add Continuous WEEK(Date) to Columns and SUM(Streams) to Rows. In this I filtered the global from the list.  </vt:lpstr>
      <vt:lpstr>Putting it all together into Dashboard Now we can  how this data all relates by putting it into a dashboard by  Creating  a new dashboard. Drag the sheets we created for our “Most popular artists,” “Most popular tracks,” and “Streams over time” along with our map onto the dashboard. Select Use as Filter on our map as well as our bar charts. By using the total count of artist names and created KPI Finally, I customize the map to be Spotify colors. Select Format→ Dashboard to format colors, grid lines, and more.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SPOTIFY DATA ANALYSIS   IN BREIF STATEMENT</dc:title>
  <dc:creator>user</dc:creator>
  <cp:lastModifiedBy>user</cp:lastModifiedBy>
  <cp:revision>8</cp:revision>
  <dcterms:created xsi:type="dcterms:W3CDTF">2024-04-01T13:25:40Z</dcterms:created>
  <dcterms:modified xsi:type="dcterms:W3CDTF">2024-04-01T14:47:49Z</dcterms:modified>
</cp:coreProperties>
</file>

<file path=docProps/thumbnail.jpeg>
</file>